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74" r:id="rId4"/>
    <p:sldId id="258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75" r:id="rId14"/>
    <p:sldId id="276" r:id="rId15"/>
    <p:sldId id="266" r:id="rId16"/>
    <p:sldId id="267" r:id="rId17"/>
    <p:sldId id="273" r:id="rId18"/>
    <p:sldId id="269" r:id="rId19"/>
    <p:sldId id="270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2556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2557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56.879999999999995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2558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64.569999999999993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2559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74.72</c:v>
                </c:pt>
              </c:numCache>
            </c:numRef>
          </c:val>
        </c:ser>
        <c:dLbls/>
        <c:axId val="67406848"/>
        <c:axId val="68081920"/>
      </c:barChart>
      <c:catAx>
        <c:axId val="67406848"/>
        <c:scaling>
          <c:orientation val="minMax"/>
        </c:scaling>
        <c:axPos val="b"/>
        <c:numFmt formatCode="General" sourceLinked="1"/>
        <c:tickLblPos val="nextTo"/>
        <c:crossAx val="68081920"/>
        <c:crosses val="autoZero"/>
        <c:auto val="1"/>
        <c:lblAlgn val="ctr"/>
        <c:lblOffset val="100"/>
      </c:catAx>
      <c:valAx>
        <c:axId val="68081920"/>
        <c:scaling>
          <c:orientation val="minMax"/>
        </c:scaling>
        <c:axPos val="l"/>
        <c:majorGridlines/>
        <c:numFmt formatCode="General" sourceLinked="1"/>
        <c:tickLblPos val="nextTo"/>
        <c:crossAx val="674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13774171085757"/>
          <c:y val="0.3421383467131755"/>
          <c:w val="9.3651373935400989E-2"/>
          <c:h val="0.31051137500320608"/>
        </c:manualLayout>
      </c:layout>
      <c:txPr>
        <a:bodyPr/>
        <a:lstStyle/>
        <a:p>
          <a:pPr>
            <a:defRPr sz="2000" baseline="0"/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2556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2557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2558</c:v>
                </c:pt>
              </c:strCache>
            </c:strRef>
          </c:tx>
          <c:dLbls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0.53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axId val="69907584"/>
        <c:axId val="69909120"/>
      </c:barChart>
      <c:catAx>
        <c:axId val="69907584"/>
        <c:scaling>
          <c:orientation val="minMax"/>
        </c:scaling>
        <c:axPos val="b"/>
        <c:numFmt formatCode="General" sourceLinked="1"/>
        <c:tickLblPos val="nextTo"/>
        <c:crossAx val="69909120"/>
        <c:crosses val="autoZero"/>
        <c:auto val="1"/>
        <c:lblAlgn val="ctr"/>
        <c:lblOffset val="100"/>
      </c:catAx>
      <c:valAx>
        <c:axId val="69909120"/>
        <c:scaling>
          <c:orientation val="minMax"/>
        </c:scaling>
        <c:axPos val="l"/>
        <c:majorGridlines/>
        <c:numFmt formatCode="General" sourceLinked="1"/>
        <c:tickLblPos val="nextTo"/>
        <c:crossAx val="699075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4D83-AADA-4D3B-9AAE-4BF73E83E533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5B2A4-F241-4DA0-9DF6-14C077E69A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88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B2A4-F241-4DA0-9DF6-14C077E69A8E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744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5E5A48-101A-4BBD-9271-198100BA1C30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0CCF14-53F6-494C-A273-D114CA35F8F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SC000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66516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4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850106"/>
          </a:xfrm>
        </p:spPr>
        <p:txBody>
          <a:bodyPr/>
          <a:lstStyle/>
          <a:p>
            <a:r>
              <a:rPr lang="th-TH" dirty="0">
                <a:solidFill>
                  <a:schemeClr val="tx1"/>
                </a:solidFill>
              </a:rPr>
              <a:t>8.	</a:t>
            </a:r>
            <a:r>
              <a:rPr lang="th-TH" b="1" dirty="0">
                <a:solidFill>
                  <a:schemeClr val="tx1"/>
                </a:solidFill>
              </a:rPr>
              <a:t>กิจกรรมการพัฒนา </a:t>
            </a:r>
            <a:r>
              <a:rPr lang="th-TH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5616624" cy="5400600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alibri"/>
                <a:ea typeface="Calibri"/>
                <a:cs typeface="TH SarabunPSK"/>
              </a:rPr>
              <a:t>จัดบริการให้คำปรึกษาแบบคู่ สามี ภรรยา ในคลินิกฝากครรภ์ โดยการประชาสัมพันธ์ผ่านทางรพสต.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latin typeface="Calibri"/>
                <a:ea typeface="Calibri"/>
                <a:cs typeface="TH SarabunPSK"/>
              </a:rPr>
              <a:t>/ </a:t>
            </a:r>
            <a:r>
              <a:rPr lang="th-TH" sz="2800" dirty="0" err="1">
                <a:latin typeface="Calibri"/>
                <a:ea typeface="Calibri"/>
                <a:cs typeface="TH SarabunPSK"/>
              </a:rPr>
              <a:t>อส</a:t>
            </a:r>
            <a:r>
              <a:rPr lang="th-TH" sz="2800" dirty="0">
                <a:latin typeface="Calibri"/>
                <a:ea typeface="Calibri"/>
                <a:cs typeface="TH SarabunPSK"/>
              </a:rPr>
              <a:t>ม. ในการมาฝากครรภ์ครั้งแรกให้นำสามีมาด้วยทุกครั้ง 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ประชาสัมพันธ์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โครงการตรวจเลือดก่อนแต่งงานและก่อนมีบุตร ผ่านที่ประชุมหัวหน้า ส่วนราชการ</a:t>
            </a:r>
            <a:r>
              <a:rPr lang="en-US" sz="2800" dirty="0">
                <a:latin typeface="TH SarabunPSK"/>
                <a:ea typeface="Calibri"/>
                <a:cs typeface="Cordia New"/>
              </a:rPr>
              <a:t>, 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ที่ประชุมกำนันผู้ใหญ่บ้าน </a:t>
            </a:r>
            <a:r>
              <a:rPr lang="en-US" sz="2800" dirty="0">
                <a:latin typeface="TH SarabunPSK"/>
                <a:ea typeface="Calibri"/>
                <a:cs typeface="Cordia New"/>
              </a:rPr>
              <a:t>, 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ประชุม </a:t>
            </a:r>
            <a:r>
              <a:rPr lang="th-TH" sz="2800" dirty="0" err="1">
                <a:latin typeface="TH SarabunPSK"/>
                <a:ea typeface="Calibri"/>
                <a:cs typeface="Cordia New"/>
              </a:rPr>
              <a:t>อส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ม. </a:t>
            </a:r>
            <a:r>
              <a:rPr lang="en-US" sz="2800" dirty="0">
                <a:latin typeface="TH SarabunPSK"/>
                <a:ea typeface="Calibri"/>
                <a:cs typeface="Cordia New"/>
              </a:rPr>
              <a:t>,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วิทยุชุมชน </a:t>
            </a:r>
            <a:r>
              <a:rPr lang="en-US" sz="2800" dirty="0">
                <a:latin typeface="TH SarabunPSK"/>
                <a:ea typeface="Calibri"/>
                <a:cs typeface="Cordia New"/>
              </a:rPr>
              <a:t>,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กลุ่มเยาวชนทั้งนอกและ</a:t>
            </a:r>
            <a:r>
              <a:rPr lang="th-TH" sz="2800" dirty="0" err="1">
                <a:latin typeface="TH SarabunPSK"/>
                <a:ea typeface="Calibri"/>
                <a:cs typeface="Cordia New"/>
              </a:rPr>
              <a:t>ในรร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. 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กิจกรรม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สร้างแรงจูงใจให้มาตรวจเลือดก่อนแต่งงานและก่อนมีบุตร โดยมอบ ของขวัญ  คู่ละ 1 ชุด เมื่อมาเจาะเลือดและมาฟังผลเลือดพร้อมกัน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endParaRPr lang="th-TH" sz="2800" dirty="0"/>
          </a:p>
        </p:txBody>
      </p:sp>
      <p:pic>
        <p:nvPicPr>
          <p:cNvPr id="13313" name="Picture 1" descr="C:\Users\EPI\Downloads\รูปภาพ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952328" cy="2664296"/>
          </a:xfrm>
          <a:prstGeom prst="rect">
            <a:avLst/>
          </a:prstGeom>
          <a:noFill/>
        </p:spPr>
      </p:pic>
      <p:pic>
        <p:nvPicPr>
          <p:cNvPr id="13314" name="Picture 2" descr="C:\Users\EPI\Downloads\รูปภาพ 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2952328" cy="297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119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61466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8.	กิจกรรมการพัฒนา 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205192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จัดทำ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ป้ายประชาสัมพันธ์การตรวจเลือดก่อนแต่งงานและก่อนมีบุตร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การ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ปรับปรุงห้องให้คำปรึกษาเพื่อให้เกิดความเป็นสัดส่วนและเพื่อรักษาความลับของผู้ป่วย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สามี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ได้เข้ามามีส่วนร่วมในการดูแลหญิงตั้งครรภ์ทั้งด้านร่างกายและจิตใจ ในโครงการโรงเรียนพ่อ แม่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ติดตาม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การดำเนินงานและ</a:t>
            </a:r>
            <a:r>
              <a:rPr lang="th-TH" sz="2800" dirty="0" smtClean="0">
                <a:latin typeface="TH SarabunPSK"/>
                <a:ea typeface="Calibri"/>
                <a:cs typeface="Cordia New"/>
              </a:rPr>
              <a:t>ประเมินผล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pic>
        <p:nvPicPr>
          <p:cNvPr id="3074" name="Picture 2" descr="C:\Users\EPI\Downloads\รูปภาพ 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4064000" cy="3336032"/>
          </a:xfrm>
          <a:prstGeom prst="rect">
            <a:avLst/>
          </a:prstGeom>
          <a:noFill/>
        </p:spPr>
      </p:pic>
      <p:pic>
        <p:nvPicPr>
          <p:cNvPr id="3076" name="Picture 4" descr="https://attachment.outlook.office.net/owa/kanika2513@hotmail.com/service.svc/s/GetAttachmentThumbnail?id=AQMkADAwATY3ZmYAZS1lYTRjLTFiNjMtMDACLTAwCgBGAAADc7tyMMsPdUW88NByedHOBgcAXdxYT%2FL0EUiasSVZFE2P%2BgAAAgEMAAAAXdxYT%2FL0EUiasSVZFE2P%2BgAAAIH4F1oAAAABEgAQADyHzvYFOR1LpP2%2FJ32glYA%3D&amp;thumbnailType=2&amp;X-OWA-CANARY=750j4r3kqkCLkzJo-qfhaTAFX1oDp9MYE_rL4dChwmI8BJlBwAvQAO53Wd1pRlo-Wx8c8WBYQIo.&amp;token=b99298a8-e624-4318-a1c1-17a6c5ef7b5d&amp;owa=outlook.live.com&amp;is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3960440" cy="2213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760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9.	การวัดผลและผลของการเปลี่ยนแปลง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38758499"/>
              </p:ext>
            </p:extLst>
          </p:nvPr>
        </p:nvGraphicFramePr>
        <p:xfrm>
          <a:off x="467544" y="1124743"/>
          <a:ext cx="8136902" cy="5537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2872"/>
                <a:gridCol w="901289"/>
                <a:gridCol w="901289"/>
                <a:gridCol w="901289"/>
                <a:gridCol w="901289"/>
                <a:gridCol w="868874"/>
              </a:tblGrid>
              <a:tr h="8761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เป้าหมาย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(ร้อยละ 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2556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2557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2558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2559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876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</a:rPr>
                        <a:t>1.</a:t>
                      </a:r>
                      <a:r>
                        <a:rPr lang="th-TH" sz="2400" dirty="0">
                          <a:effectLst/>
                        </a:rPr>
                        <a:t>หญิง</a:t>
                      </a:r>
                      <a:r>
                        <a:rPr lang="th-TH" sz="2400" dirty="0" smtClean="0">
                          <a:effectLst/>
                        </a:rPr>
                        <a:t>ตั้งครรภ์และสามี</a:t>
                      </a:r>
                      <a:r>
                        <a:rPr lang="th-TH" sz="2400" dirty="0">
                          <a:effectLst/>
                        </a:rPr>
                        <a:t>เข้ารับการปรึกษาและตรวจเลือดคู่กันในการฝากครรภ์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&gt;80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24.86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56.88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64.57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74.72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86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</a:t>
                      </a:r>
                      <a:r>
                        <a:rPr lang="th-TH" sz="2400" dirty="0">
                          <a:effectLst/>
                        </a:rPr>
                        <a:t>อัตราการติดเชื้อ</a:t>
                      </a:r>
                      <a:r>
                        <a:rPr lang="th-TH" sz="2400" dirty="0" err="1">
                          <a:effectLst/>
                        </a:rPr>
                        <a:t>เอช</a:t>
                      </a:r>
                      <a:r>
                        <a:rPr lang="th-TH" sz="2400" dirty="0">
                          <a:effectLst/>
                        </a:rPr>
                        <a:t>ไอวีในหญิงตั้งครรภ์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&lt;0.5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1.48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1766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</a:rPr>
                        <a:t>3</a:t>
                      </a:r>
                      <a:r>
                        <a:rPr lang="th-TH" sz="2400" dirty="0">
                          <a:effectLst/>
                        </a:rPr>
                        <a:t>.ร้อยละการเปิดเผยผลเลือดในหญิงตั้งครรภ์ที่ผล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antihiv</a:t>
                      </a:r>
                      <a:r>
                        <a:rPr lang="en-US" sz="2400" dirty="0">
                          <a:effectLst/>
                        </a:rPr>
                        <a:t> positive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&gt;85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33.33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ยังไม่พบ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หญิงตั้งครรภ์ติดเชื้อเอชไอวี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876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</a:rPr>
                        <a:t>4</a:t>
                      </a:r>
                      <a:r>
                        <a:rPr lang="th-TH" sz="2400" dirty="0">
                          <a:effectLst/>
                        </a:rPr>
                        <a:t>. อัตราการถ่ายทอดเชื้อจากแม่สู่ลูก 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559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/>
            </a:r>
            <a:br>
              <a:rPr lang="th-TH" sz="3200" b="1" dirty="0" smtClean="0">
                <a:solidFill>
                  <a:schemeClr val="tx1"/>
                </a:solidFill>
              </a:rPr>
            </a:br>
            <a:r>
              <a:rPr lang="th-TH" sz="3200" b="1" dirty="0">
                <a:solidFill>
                  <a:schemeClr val="tx1"/>
                </a:solidFill>
              </a:rPr>
              <a:t/>
            </a:r>
            <a:br>
              <a:rPr lang="th-TH" sz="3200" b="1" dirty="0">
                <a:solidFill>
                  <a:schemeClr val="tx1"/>
                </a:solidFill>
              </a:rPr>
            </a:br>
            <a:r>
              <a:rPr lang="th-TH" sz="3200" b="1" dirty="0" smtClean="0">
                <a:solidFill>
                  <a:schemeClr val="tx1"/>
                </a:solidFill>
              </a:rPr>
              <a:t/>
            </a:r>
            <a:br>
              <a:rPr lang="th-TH" sz="32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/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>
                <a:solidFill>
                  <a:schemeClr val="tx1"/>
                </a:solidFill>
              </a:rPr>
              <a:t>กราฟแสดง </a:t>
            </a:r>
            <a:r>
              <a:rPr lang="th-TH" sz="2800" b="1" dirty="0" smtClean="0">
                <a:solidFill>
                  <a:schemeClr val="tx1"/>
                </a:solidFill>
              </a:rPr>
              <a:t>ร้อยละหญิงตั้งครรภ์และสามี</a:t>
            </a:r>
            <a:r>
              <a:rPr lang="th-TH" sz="2800" b="1" dirty="0">
                <a:solidFill>
                  <a:schemeClr val="tx1"/>
                </a:solidFill>
              </a:rPr>
              <a:t>เข้ารับการปรึกษา</a:t>
            </a:r>
            <a:r>
              <a:rPr lang="th-TH" sz="2800" b="1" dirty="0" smtClean="0">
                <a:solidFill>
                  <a:schemeClr val="tx1"/>
                </a:solidFill>
              </a:rPr>
              <a:t>และ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ตรวจ</a:t>
            </a:r>
            <a:r>
              <a:rPr lang="th-TH" sz="2800" b="1" dirty="0">
                <a:solidFill>
                  <a:schemeClr val="tx1"/>
                </a:solidFill>
              </a:rPr>
              <a:t>เลือดคู่กัน</a:t>
            </a:r>
            <a:r>
              <a:rPr lang="th-TH" sz="2800" b="1" dirty="0" smtClean="0">
                <a:solidFill>
                  <a:schemeClr val="tx1"/>
                </a:solidFill>
              </a:rPr>
              <a:t>ในการฝาก</a:t>
            </a:r>
            <a:r>
              <a:rPr lang="th-TH" sz="2800" b="1" dirty="0">
                <a:solidFill>
                  <a:schemeClr val="tx1"/>
                </a:solidFill>
              </a:rPr>
              <a:t>ครรภ์ </a:t>
            </a:r>
            <a:br>
              <a:rPr lang="th-TH" sz="2800" b="1" dirty="0">
                <a:solidFill>
                  <a:schemeClr val="tx1"/>
                </a:solidFill>
              </a:rPr>
            </a:br>
            <a:endParaRPr lang="th-TH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65163081"/>
              </p:ext>
            </p:extLst>
          </p:nvPr>
        </p:nvGraphicFramePr>
        <p:xfrm>
          <a:off x="971600" y="1556792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9628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</a:rPr>
              <a:t>อัตราการติดเชื้อ</a:t>
            </a:r>
            <a:r>
              <a:rPr lang="th-TH" sz="4000" dirty="0" err="1">
                <a:solidFill>
                  <a:srgbClr val="FF0000"/>
                </a:solidFill>
              </a:rPr>
              <a:t>เอช</a:t>
            </a:r>
            <a:r>
              <a:rPr lang="th-TH" sz="4000" dirty="0">
                <a:solidFill>
                  <a:srgbClr val="FF0000"/>
                </a:solidFill>
              </a:rPr>
              <a:t>ไอวีในหญิงตั้งครรภ์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4711505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103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10.	บทเรียนที่ได้รับ 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 algn="ctr">
              <a:buNone/>
            </a:pPr>
            <a:r>
              <a:rPr lang="th-TH" sz="3200" b="1" u="sng" dirty="0"/>
              <a:t>ปัญหาและอุปสรรคในการดำเนินงาน</a:t>
            </a:r>
          </a:p>
          <a:p>
            <a:r>
              <a:rPr lang="th-TH" sz="3200" dirty="0" smtClean="0"/>
              <a:t>หญิง</a:t>
            </a:r>
            <a:r>
              <a:rPr lang="th-TH" sz="3200" dirty="0"/>
              <a:t>ตั้งครรภ์ /สามี ที่มารับบริการปรึกษาแบบคู่ ยังไม่เป็นไปตามเป้าหมายที่ตั้งไว้ เนื่องจากสามีไม่อยู่ ไปต่างจังหวัด</a:t>
            </a:r>
          </a:p>
          <a:p>
            <a:r>
              <a:rPr lang="th-TH" sz="3200" dirty="0" smtClean="0"/>
              <a:t>ใน</a:t>
            </a:r>
            <a:r>
              <a:rPr lang="th-TH" sz="3200" dirty="0"/>
              <a:t>บางรายมารับบริการให้คำปรึกษาแบบคู่แต่ในวันฟังผลเลือด ให้ภรรยามาตามลำพัง  </a:t>
            </a:r>
          </a:p>
          <a:p>
            <a:r>
              <a:rPr lang="th-TH" sz="3200" dirty="0" smtClean="0"/>
              <a:t>เจ้าหน้าที่</a:t>
            </a:r>
            <a:r>
              <a:rPr lang="th-TH" sz="3200" dirty="0"/>
              <a:t>ที่รับผิดชอบเรื่องการให้คำปรึกษาในการตรวจเลือดหาเชื้อ</a:t>
            </a:r>
            <a:r>
              <a:rPr lang="th-TH" sz="3200" dirty="0" err="1"/>
              <a:t>เอช</a:t>
            </a:r>
            <a:r>
              <a:rPr lang="th-TH" sz="3200" dirty="0"/>
              <a:t>ไอวี มีน้อย และยังไม่มีทักษะในเรื่องให้คำปรึกษาแบบคู่</a:t>
            </a:r>
          </a:p>
          <a:p>
            <a:r>
              <a:rPr lang="th-TH" sz="3200" dirty="0" smtClean="0"/>
              <a:t>เจาะ</a:t>
            </a:r>
            <a:r>
              <a:rPr lang="th-TH" sz="3200" dirty="0"/>
              <a:t>เลือดก่อนแต่งงานและก่อนมีบุตร ยังไม่มาเป็นคู่ </a:t>
            </a:r>
          </a:p>
          <a:p>
            <a:r>
              <a:rPr lang="th-TH" sz="3200" dirty="0" smtClean="0"/>
              <a:t>การ</a:t>
            </a:r>
            <a:r>
              <a:rPr lang="th-TH" sz="3200" dirty="0"/>
              <a:t>ตั้งครรภ์ซ้ำในหญิงวัยเจริญพันธ์ที่ติดเชื้อและได้รับยาต้าน</a:t>
            </a:r>
            <a:r>
              <a:rPr lang="th-TH" sz="3200" dirty="0" err="1"/>
              <a:t>ไวรัส</a:t>
            </a:r>
            <a:r>
              <a:rPr lang="th-TH" sz="3200" dirty="0"/>
              <a:t>แล้ว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4167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3408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10.	บทเรียนที่ได้รับ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000" b="1" u="sng" dirty="0"/>
              <a:t>แนวทางการแก้ไขปัญหา</a:t>
            </a:r>
            <a:endParaRPr lang="en-US" sz="3000" dirty="0"/>
          </a:p>
          <a:p>
            <a:pPr lvl="0"/>
            <a:r>
              <a:rPr lang="th-TH" sz="2800" dirty="0"/>
              <a:t>ติดตามสามีมา โดยให้เจ้าหน้าที่สถานีอนามัยไปติดตามสอบถามทุกครั้งที่มารับบริการฝากครรภ์</a:t>
            </a:r>
            <a:endParaRPr lang="en-US" sz="2800" dirty="0"/>
          </a:p>
          <a:p>
            <a:pPr lvl="0"/>
            <a:r>
              <a:rPr lang="th-TH" sz="2800" dirty="0"/>
              <a:t>ในกรณีที่ภรรยา </a:t>
            </a:r>
            <a:r>
              <a:rPr lang="en-US" sz="2800" dirty="0" err="1"/>
              <a:t>antihiv</a:t>
            </a:r>
            <a:r>
              <a:rPr lang="en-US" sz="2800" dirty="0"/>
              <a:t> positive</a:t>
            </a:r>
            <a:r>
              <a:rPr lang="th-TH" sz="2800" dirty="0"/>
              <a:t> แต่สามีไม่ได้มา</a:t>
            </a:r>
            <a:r>
              <a:rPr lang="en-US" sz="2800" dirty="0" err="1"/>
              <a:t>vct</a:t>
            </a:r>
            <a:r>
              <a:rPr lang="th-TH" sz="2800" dirty="0"/>
              <a:t>ด้วยขณะมาฝากครรภ์ จะให้คำปรึกษาในการเปิดเผยผลเลือดให้แก่หญิงตั้งครรภ์ทุกครั้งที่มารับบริการและเน้นการใช้ถุงยางอนามัย</a:t>
            </a:r>
            <a:endParaRPr lang="en-US" sz="2800" dirty="0"/>
          </a:p>
          <a:p>
            <a:pPr lvl="0"/>
            <a:r>
              <a:rPr lang="th-TH" sz="2800" dirty="0"/>
              <a:t>ตกลงบริการในครั้งแรก ที่มารับบริการปรึกษา การฟังผลเลือด จะมาฟังเป็นคู่ กรณีที่สามีไม่มาด้วย ยังไม่แจ้งผลเลือด </a:t>
            </a:r>
            <a:endParaRPr lang="en-US" sz="2800" dirty="0"/>
          </a:p>
          <a:p>
            <a:pPr lvl="0"/>
            <a:r>
              <a:rPr lang="th-TH" sz="2800" dirty="0"/>
              <a:t>สนับสนุนเจ้าหน้าที่ที่เกี่ยวข้อง เข้ารับการอบรมเรื่องการให้คำปรึกษาแบบคู่( </a:t>
            </a:r>
            <a:r>
              <a:rPr lang="en-US" sz="2800" dirty="0"/>
              <a:t>couple counseling </a:t>
            </a:r>
            <a:r>
              <a:rPr lang="th-TH" sz="2800" dirty="0"/>
              <a:t>)และการให้คำปรึกษาในการเปิดเผยผลเลือด ( </a:t>
            </a:r>
            <a:r>
              <a:rPr lang="en-US" sz="2800" dirty="0"/>
              <a:t>Disclosure </a:t>
            </a:r>
            <a:r>
              <a:rPr lang="th-TH" sz="2800" dirty="0"/>
              <a:t>)</a:t>
            </a:r>
            <a:endParaRPr lang="en-US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xmlns="" val="57347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3408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10.	บทเรียนที่ได้รับ 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992888" cy="38884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3000" b="1" u="sng" dirty="0"/>
              <a:t>แนวทางการแก้ไขปัญหา</a:t>
            </a:r>
            <a:endParaRPr lang="en-US" sz="3000" dirty="0"/>
          </a:p>
          <a:p>
            <a:pPr lvl="0"/>
            <a:r>
              <a:rPr lang="th-TH" sz="3200" dirty="0" smtClean="0"/>
              <a:t>ประสานงาน</a:t>
            </a:r>
            <a:r>
              <a:rPr lang="th-TH" sz="3200" dirty="0"/>
              <a:t>กับทางคลินิกยาต้าน</a:t>
            </a:r>
            <a:r>
              <a:rPr lang="th-TH" sz="3200" dirty="0" err="1"/>
              <a:t>ไวรัส</a:t>
            </a:r>
            <a:r>
              <a:rPr lang="th-TH" sz="3200" dirty="0"/>
              <a:t>ในการ อบรมให้ความรู้เรื่องการส่งเสริมสุขภาพเพื่อป้องกันการติดเชื้อเพิ่มในหญิงวัยเจริญพันธ์ที่ติดเชื้อ</a:t>
            </a:r>
            <a:r>
              <a:rPr lang="th-TH" sz="3200" dirty="0" err="1"/>
              <a:t>เอช</a:t>
            </a:r>
            <a:r>
              <a:rPr lang="th-TH" sz="3200" dirty="0"/>
              <a:t>ไอวีและได้รับยาต้าน</a:t>
            </a:r>
            <a:r>
              <a:rPr lang="th-TH" sz="3200" dirty="0" err="1"/>
              <a:t>ไวรัส</a:t>
            </a:r>
            <a:r>
              <a:rPr lang="th-TH" sz="3200" dirty="0"/>
              <a:t> ในคลินิกยาต้าน</a:t>
            </a:r>
            <a:r>
              <a:rPr lang="th-TH" sz="3200" dirty="0" err="1"/>
              <a:t>ไวรัส</a:t>
            </a:r>
            <a:endParaRPr lang="en-US" sz="3200" dirty="0"/>
          </a:p>
          <a:p>
            <a:pPr lvl="0"/>
            <a:r>
              <a:rPr lang="th-TH" sz="3200" dirty="0"/>
              <a:t>รณรงค์และประชาสัมพันธ์ เจาะเลือดก่อนแต่งงานและก่อนมีบุตร ผ่านทางสถานีอนามัย</a:t>
            </a:r>
            <a:r>
              <a:rPr lang="th-TH" sz="3200" dirty="0" err="1"/>
              <a:t>และอสม</a:t>
            </a:r>
            <a:r>
              <a:rPr lang="th-TH" sz="3200" dirty="0"/>
              <a:t>. วิทยุชุมชน </a:t>
            </a:r>
            <a:r>
              <a:rPr lang="en-US" sz="3200" dirty="0"/>
              <a:t>,</a:t>
            </a:r>
            <a:r>
              <a:rPr lang="th-TH" sz="3200" dirty="0"/>
              <a:t> ที่ประชุมส่วนราชการ </a:t>
            </a:r>
            <a:r>
              <a:rPr lang="en-US" sz="3200" dirty="0"/>
              <a:t>,</a:t>
            </a:r>
            <a:r>
              <a:rPr lang="th-TH" sz="3200" dirty="0"/>
              <a:t>    กำนันผู้ใหญ่บ้าน </a:t>
            </a:r>
            <a:r>
              <a:rPr lang="en-US" sz="3200" dirty="0"/>
              <a:t>, </a:t>
            </a:r>
            <a:r>
              <a:rPr lang="th-TH" sz="3200" dirty="0"/>
              <a:t>ที่ประชุมหมู่บ้าน </a:t>
            </a:r>
            <a:r>
              <a:rPr lang="en-US" sz="3200" dirty="0"/>
              <a:t>, </a:t>
            </a:r>
            <a:r>
              <a:rPr lang="th-TH" sz="3200" dirty="0"/>
              <a:t>ในโรงเรียนมัธยมทุกแห่ง </a:t>
            </a:r>
            <a:r>
              <a:rPr lang="en-US" sz="3200" dirty="0"/>
              <a:t>, </a:t>
            </a:r>
            <a:r>
              <a:rPr lang="th-TH" sz="3200" dirty="0" smtClean="0"/>
              <a:t>ศูนย์บริการที่เป็นมิตร </a:t>
            </a:r>
            <a:r>
              <a:rPr lang="th-TH" sz="3200" dirty="0" smtClean="0"/>
              <a:t>, คลินิกวัยรุ่น</a:t>
            </a:r>
            <a:endParaRPr lang="en-US" sz="3200" dirty="0"/>
          </a:p>
          <a:p>
            <a:endParaRPr lang="th-TH" dirty="0"/>
          </a:p>
        </p:txBody>
      </p:sp>
      <p:pic>
        <p:nvPicPr>
          <p:cNvPr id="6147" name="Picture 3" descr="https://attachment.outlook.office.net/owa/kanika2513@hotmail.com/service.svc/s/GetAttachmentThumbnail?id=AQMkADAwATY3ZmYAZS1lYTRjLTFiNjMtMDACLTAwCgBGAAADc7tyMMsPdUW88NByedHOBgcAXdxYT%2FL0EUiasSVZFE2P%2BgAAAgEMAAAAXdxYT%2FL0EUiasSVZFE2P%2BgAAAIH4F1kAAAABEgAQAJZ3CyuQwaxDoKKUTQvGHME%3D&amp;thumbnailType=2&amp;X-OWA-CANARY=vhFC4NDPNkG3byF_Fm7zPIA0AsAEp9MYXCKqyYyb_lLxEfy-BMktT_4_Xc-N8DJVKg_isjxLgfo.&amp;token=d0dd4764-4a17-4188-8a74-3033d3777c15&amp;owa=outlook.live.com&amp;is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09120"/>
            <a:ext cx="2304256" cy="2016224"/>
          </a:xfrm>
          <a:prstGeom prst="rect">
            <a:avLst/>
          </a:prstGeom>
          <a:noFill/>
        </p:spPr>
      </p:pic>
      <p:pic>
        <p:nvPicPr>
          <p:cNvPr id="6148" name="Picture 4" descr="D:\รูปกล้องฝ่าย\100PHOTO\SAM_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3023828" cy="1944216"/>
          </a:xfrm>
          <a:prstGeom prst="rect">
            <a:avLst/>
          </a:prstGeom>
          <a:noFill/>
        </p:spPr>
      </p:pic>
      <p:pic>
        <p:nvPicPr>
          <p:cNvPr id="6150" name="Picture 6" descr="https://attachment.outlook.office.net/owa/kanika2513@hotmail.com/service.svc/s/GetAttachmentThumbnail?id=AQMkADAwATY3ZmYAZS1lYTRjLTFiNjMtMDACLTAwCgBGAAADc7tyMMsPdUW88NByedHOBgcAXdxYT%2FL0EUiasSVZFE2P%2BgAAAgEMAAAAXdxYT%2FL0EUiasSVZFE2P%2BgAAAIH4F1wAAAABEgAQAEC1FCEm5XRMunbnDYo1%2BQo%3D&amp;thumbnailType=2&amp;X-OWA-CANARY=8Z-HdnEvvESZ2Bwt1WsQi4CvXfIHp9MYlhuF0tSMIJGeOvwzj6yJ9aSd9lthHFm9Nw-QeGUKZ_M.&amp;token=53d44c0f-a88b-4146-9625-009060174de8&amp;owa=outlook.live.com&amp;isc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920892" cy="2090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42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10.	บทเรียนที่ได้รับ 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/>
          <a:lstStyle/>
          <a:p>
            <a:pPr marL="0" indent="0" algn="ctr">
              <a:buNone/>
            </a:pPr>
            <a:r>
              <a:rPr lang="th-TH" sz="3200" b="1" u="sng" dirty="0"/>
              <a:t>ปัจจัยแห่งความสำเร็จ</a:t>
            </a:r>
            <a:endParaRPr lang="en-US" sz="3200" b="1" dirty="0"/>
          </a:p>
          <a:p>
            <a:pPr lvl="0"/>
            <a:r>
              <a:rPr lang="th-TH" sz="3200" dirty="0"/>
              <a:t>สัมพันธภาพที่ไว้วางใจในครั้งแรกระหว่างผู้ให้คำปรึกษาและคู่สามีภรรยา</a:t>
            </a:r>
            <a:endParaRPr lang="en-US" sz="3200" dirty="0"/>
          </a:p>
          <a:p>
            <a:pPr lvl="0"/>
            <a:r>
              <a:rPr lang="th-TH" sz="3200" dirty="0"/>
              <a:t>สัมพันธภาพระหว่างคู่สามีภรรยา</a:t>
            </a:r>
            <a:endParaRPr lang="en-US" sz="3200" dirty="0"/>
          </a:p>
          <a:p>
            <a:pPr lvl="0"/>
            <a:r>
              <a:rPr lang="th-TH" sz="3200" dirty="0"/>
              <a:t>ทักษะในการให้คำปรึกษาแบบคู่</a:t>
            </a:r>
            <a:endParaRPr lang="en-US" sz="3200" dirty="0"/>
          </a:p>
          <a:p>
            <a:pPr lvl="0"/>
            <a:r>
              <a:rPr lang="th-TH" sz="3200" dirty="0"/>
              <a:t>การติดตามสามีที่ไม่มาฝากครรภ์กับภรรยา โดยเจ้าหน้าที่ในเขตที่รับผิดชอบ ให้มาในครั้งต่อไป</a:t>
            </a:r>
            <a:endParaRPr lang="en-US" sz="3200" dirty="0"/>
          </a:p>
          <a:p>
            <a:pPr lvl="0"/>
            <a:r>
              <a:rPr lang="th-TH" sz="3200" dirty="0"/>
              <a:t>การประชาสัมพันธ์ การ มาตรวจคัด</a:t>
            </a:r>
            <a:r>
              <a:rPr lang="th-TH" sz="3200" dirty="0" err="1"/>
              <a:t>กรองธาลัส</a:t>
            </a:r>
            <a:r>
              <a:rPr lang="th-TH" sz="3200" dirty="0"/>
              <a:t>ซีเมีย ให้คู่สามีภรรยาที่ตั้งครรภ์ เพื่อให้เห็นประโยชน์ของการมาฝากครรภ์แบบคู่ ซึ่งจะได้ให้การปรึกษา</a:t>
            </a:r>
            <a:r>
              <a:rPr lang="en-US" sz="3200" dirty="0"/>
              <a:t>VCT</a:t>
            </a:r>
            <a:r>
              <a:rPr lang="th-TH" sz="3200" dirty="0"/>
              <a:t> </a:t>
            </a:r>
            <a:r>
              <a:rPr lang="en-US" sz="3200" dirty="0"/>
              <a:t>counseling</a:t>
            </a:r>
            <a:r>
              <a:rPr lang="th-TH" sz="3200" dirty="0"/>
              <a:t>ด้วย</a:t>
            </a:r>
            <a:endParaRPr lang="en-US" sz="3200" dirty="0"/>
          </a:p>
          <a:p>
            <a:pPr marL="0" indent="0" algn="ctr">
              <a:buNone/>
            </a:pPr>
            <a:endParaRPr lang="th-TH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012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10.	บทเรียนที่ได้รับ :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3200" b="1" u="sng" dirty="0"/>
              <a:t>แผนที่จะพัฒนาต่อไป</a:t>
            </a:r>
            <a:endParaRPr lang="en-US" sz="3200" dirty="0"/>
          </a:p>
          <a:p>
            <a:pPr lvl="0"/>
            <a:r>
              <a:rPr lang="th-TH" sz="3200" dirty="0"/>
              <a:t>พัฒนาบุคลากรในเรื่อง </a:t>
            </a:r>
            <a:r>
              <a:rPr lang="en-US" sz="3200" dirty="0"/>
              <a:t>couple counseling </a:t>
            </a:r>
            <a:r>
              <a:rPr lang="th-TH" sz="3200" dirty="0"/>
              <a:t>เพิ่มขึ้นในสถานบริการ</a:t>
            </a:r>
            <a:endParaRPr lang="en-US" sz="3200" dirty="0"/>
          </a:p>
          <a:p>
            <a:pPr lvl="0"/>
            <a:r>
              <a:rPr lang="th-TH" sz="3200" dirty="0"/>
              <a:t>ขยายกลุ่มเป้าหมายไปยังกลุ่มเสี่ยงที่มารับบริการ</a:t>
            </a:r>
            <a:r>
              <a:rPr lang="en-US" sz="3200" dirty="0"/>
              <a:t>VCT</a:t>
            </a:r>
            <a:r>
              <a:rPr lang="th-TH" sz="3200" dirty="0"/>
              <a:t>ในการให้คำปรึกษาแบบคู่</a:t>
            </a:r>
            <a:endParaRPr lang="en-US" sz="3200" dirty="0"/>
          </a:p>
          <a:p>
            <a:pPr lvl="0"/>
            <a:r>
              <a:rPr lang="th-TH" sz="3200" dirty="0"/>
              <a:t>พัฒนาระบบการแจ้งผลเลือดโดยเฉพาะการตรวจหาเชื้อ</a:t>
            </a:r>
            <a:r>
              <a:rPr lang="th-TH" sz="3200" dirty="0" err="1"/>
              <a:t>เอช</a:t>
            </a:r>
            <a:r>
              <a:rPr lang="th-TH" sz="3200" dirty="0"/>
              <a:t>ไอวี จากระบบเดิมที่มีการนัดฟังผลเลือดในคลินิก</a:t>
            </a:r>
            <a:r>
              <a:rPr lang="en-US" sz="3200" dirty="0"/>
              <a:t>ANC</a:t>
            </a:r>
            <a:r>
              <a:rPr lang="th-TH" sz="3200" dirty="0"/>
              <a:t>โดยนัดฟังผลการเลือดทั้งหมดในอีกหนึ่งอาทิตย์หลังจากการมาฝากครรภ์ครั้งแรก เป็นการฟังเฉพาะผลการตรวจหาเชื้อ</a:t>
            </a:r>
            <a:r>
              <a:rPr lang="th-TH" sz="3200" dirty="0" err="1"/>
              <a:t>เอช</a:t>
            </a:r>
            <a:r>
              <a:rPr lang="th-TH" sz="3200" dirty="0"/>
              <a:t>ไอวีแบบคู่ </a:t>
            </a:r>
            <a:r>
              <a:rPr lang="en-US" sz="3200" dirty="0"/>
              <a:t>post counseling </a:t>
            </a:r>
            <a:r>
              <a:rPr lang="th-TH" sz="3200" dirty="0"/>
              <a:t>ในวันที่มารับบริการ เพื่อป้องกันปัญหาที่สามีไม่มาฟังผลการตรวจเลือดทั้งหมดในวันที่นัดครั้งต่อไป ( </a:t>
            </a:r>
            <a:r>
              <a:rPr lang="en-US" sz="3200" dirty="0"/>
              <a:t>same day result </a:t>
            </a:r>
            <a:r>
              <a:rPr lang="th-TH" sz="3200" dirty="0"/>
              <a:t>)</a:t>
            </a:r>
            <a:endParaRPr lang="en-US" sz="3200" dirty="0"/>
          </a:p>
          <a:p>
            <a:pPr marL="0" indent="0" algn="ctr">
              <a:buNone/>
            </a:pPr>
            <a:endParaRPr lang="th-TH" sz="3200" dirty="0"/>
          </a:p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260648"/>
            <a:ext cx="7467600" cy="576064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11.	การติดต่อกับทีมงาน :</a:t>
            </a:r>
            <a:endParaRPr kumimoji="0" lang="th-TH" sz="3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63688" y="836712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นางกรรณิกา  </a:t>
            </a:r>
            <a:r>
              <a:rPr lang="th-TH" sz="3600" b="1" dirty="0" err="1" smtClean="0">
                <a:solidFill>
                  <a:srgbClr val="FF0000"/>
                </a:solidFill>
              </a:rPr>
              <a:t>วงค์อ๊อด</a:t>
            </a:r>
            <a:r>
              <a:rPr lang="th-TH" sz="3600" b="1" dirty="0" smtClean="0">
                <a:solidFill>
                  <a:srgbClr val="FF0000"/>
                </a:solidFill>
              </a:rPr>
              <a:t>  โรงพยาบาลเมืองปาน 374 หมู่4 ตำบลเมืองปาน อำเภอเมืองปาน จังหวัด</a:t>
            </a:r>
            <a:r>
              <a:rPr lang="th-TH" sz="3600" b="1" dirty="0" smtClean="0">
                <a:solidFill>
                  <a:srgbClr val="FF0000"/>
                </a:solidFill>
              </a:rPr>
              <a:t>ลำปาง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</a:rPr>
              <a:t>เบอร์โทรศัพท์  </a:t>
            </a:r>
            <a:r>
              <a:rPr lang="en-US" sz="3600" b="1" dirty="0" smtClean="0">
                <a:solidFill>
                  <a:srgbClr val="FF0000"/>
                </a:solidFill>
              </a:rPr>
              <a:t>054-276020 </a:t>
            </a:r>
            <a:r>
              <a:rPr lang="th-TH" sz="3600" b="1" dirty="0" smtClean="0">
                <a:solidFill>
                  <a:srgbClr val="FF0000"/>
                </a:solidFill>
              </a:rPr>
              <a:t>ต่อ </a:t>
            </a:r>
            <a:r>
              <a:rPr lang="en-US" sz="3600" b="1" dirty="0" smtClean="0">
                <a:solidFill>
                  <a:srgbClr val="FF0000"/>
                </a:solidFill>
              </a:rPr>
              <a:t>114  / 085-0412294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1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3568" y="692696"/>
            <a:ext cx="784887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/>
              <a:t>1.   ชื่อ</a:t>
            </a:r>
            <a:r>
              <a:rPr lang="th-TH" sz="3600" b="1" dirty="0"/>
              <a:t>ผลงาน/โครงการพัฒนาคุณภาพ (โครงการหลัก</a:t>
            </a:r>
            <a:r>
              <a:rPr lang="th-TH" sz="3600" b="1" dirty="0" smtClean="0"/>
              <a:t>) </a:t>
            </a:r>
            <a:r>
              <a:rPr lang="en-US" sz="3600" dirty="0" smtClean="0"/>
              <a:t>: </a:t>
            </a:r>
          </a:p>
          <a:p>
            <a:pPr marL="0" indent="0" algn="ctr">
              <a:buNone/>
            </a:pPr>
            <a:r>
              <a:rPr lang="th-TH" sz="3600" dirty="0">
                <a:solidFill>
                  <a:srgbClr val="FF0000"/>
                </a:solidFill>
              </a:rPr>
              <a:t>การพัฒนาระบบการให้คำปรึกษาแบบคู่เพื่อตรวจหา</a:t>
            </a:r>
            <a:r>
              <a:rPr lang="th-TH" sz="3600" dirty="0" err="1">
                <a:solidFill>
                  <a:srgbClr val="FF0000"/>
                </a:solidFill>
              </a:rPr>
              <a:t>เชิ้อเอช</a:t>
            </a:r>
            <a:r>
              <a:rPr lang="th-TH" sz="3600" dirty="0">
                <a:solidFill>
                  <a:srgbClr val="FF0000"/>
                </a:solidFill>
              </a:rPr>
              <a:t>ไอวี โรงพยาบาลเมือง</a:t>
            </a:r>
            <a:r>
              <a:rPr lang="th-TH" sz="3600" dirty="0" smtClean="0">
                <a:solidFill>
                  <a:srgbClr val="FF0000"/>
                </a:solidFill>
              </a:rPr>
              <a:t>ปาน</a:t>
            </a:r>
          </a:p>
          <a:p>
            <a:pPr marL="0" indent="0">
              <a:buNone/>
            </a:pPr>
            <a:r>
              <a:rPr lang="th-TH" sz="3600" b="1" dirty="0" smtClean="0"/>
              <a:t>2</a:t>
            </a:r>
            <a:r>
              <a:rPr lang="th-TH" sz="3600" b="1" dirty="0" smtClean="0"/>
              <a:t>.   คำ</a:t>
            </a:r>
            <a:r>
              <a:rPr lang="th-TH" sz="3600" b="1" dirty="0"/>
              <a:t>สำคัญ </a:t>
            </a:r>
            <a:r>
              <a:rPr lang="th-TH" sz="3600" dirty="0"/>
              <a:t> : 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smtClean="0">
                <a:solidFill>
                  <a:srgbClr val="FF0000"/>
                </a:solidFill>
              </a:rPr>
              <a:t>  การ</a:t>
            </a:r>
            <a:r>
              <a:rPr lang="th-TH" sz="3600" dirty="0">
                <a:solidFill>
                  <a:srgbClr val="FF0000"/>
                </a:solidFill>
              </a:rPr>
              <a:t>ให้คำปรึกษาแบบคู่เพื่อ</a:t>
            </a:r>
            <a:r>
              <a:rPr lang="th-TH" sz="3600" dirty="0" smtClean="0">
                <a:solidFill>
                  <a:srgbClr val="FF0000"/>
                </a:solidFill>
              </a:rPr>
              <a:t>ตรวจหา</a:t>
            </a:r>
          </a:p>
          <a:p>
            <a:pPr marL="0" indent="0">
              <a:buNone/>
            </a:pPr>
            <a:r>
              <a:rPr lang="th-TH" sz="3600" dirty="0" err="1" smtClean="0">
                <a:solidFill>
                  <a:srgbClr val="FF0000"/>
                </a:solidFill>
              </a:rPr>
              <a:t>เชิ้อ</a:t>
            </a:r>
            <a:r>
              <a:rPr lang="th-TH" sz="3600" dirty="0" err="1">
                <a:solidFill>
                  <a:srgbClr val="FF0000"/>
                </a:solidFill>
              </a:rPr>
              <a:t>เอช</a:t>
            </a:r>
            <a:r>
              <a:rPr lang="th-TH" sz="3600" dirty="0" smtClean="0">
                <a:solidFill>
                  <a:srgbClr val="FF0000"/>
                </a:solidFill>
              </a:rPr>
              <a:t>ไอ</a:t>
            </a:r>
            <a:r>
              <a:rPr lang="th-TH" sz="3600" dirty="0">
                <a:solidFill>
                  <a:srgbClr val="FF0000"/>
                </a:solidFill>
              </a:rPr>
              <a:t>วี  ( </a:t>
            </a:r>
            <a:r>
              <a:rPr lang="en-US" sz="3600" dirty="0">
                <a:solidFill>
                  <a:srgbClr val="FF0000"/>
                </a:solidFill>
              </a:rPr>
              <a:t>couple </a:t>
            </a:r>
            <a:r>
              <a:rPr lang="en-US" sz="3600" dirty="0" err="1">
                <a:solidFill>
                  <a:srgbClr val="FF0000"/>
                </a:solidFill>
              </a:rPr>
              <a:t>counselling</a:t>
            </a:r>
            <a:r>
              <a:rPr lang="en-US" sz="3600" dirty="0">
                <a:solidFill>
                  <a:srgbClr val="FF0000"/>
                </a:solidFill>
              </a:rPr>
              <a:t> )</a:t>
            </a:r>
            <a:endParaRPr lang="th-TH" sz="3600" dirty="0" smtClean="0">
              <a:solidFill>
                <a:srgbClr val="FF0000"/>
              </a:solidFill>
            </a:endParaRPr>
          </a:p>
        </p:txBody>
      </p:sp>
      <p:pic>
        <p:nvPicPr>
          <p:cNvPr id="4" name="รูปภาพ 3" descr="http://www.oknation.net/blog/home/blog_data/565/10565/images/iminlove300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61048"/>
            <a:ext cx="532859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158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78098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tx1"/>
                </a:solidFill>
              </a:rPr>
              <a:t>3.	สรุปผลงานโดยย่อ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931224" cy="5349208"/>
          </a:xfrm>
        </p:spPr>
        <p:txBody>
          <a:bodyPr>
            <a:normAutofit/>
          </a:bodyPr>
          <a:lstStyle/>
          <a:p>
            <a:r>
              <a:rPr lang="th-TH" sz="3200" dirty="0"/>
              <a:t>จากการดำเนินงานในคลินิกฝากครรภ์ตั้งแต่ปี 2556พบว่า หญิงที่มาฝากครรภ์ มักมาฝากครรภ์คนเดียวและพบว่าเมื่อ หญิงตั้งครรภ์มี ติดเชื้อ </a:t>
            </a:r>
            <a:r>
              <a:rPr lang="th-TH" sz="3200" dirty="0" err="1"/>
              <a:t>เอช</a:t>
            </a:r>
            <a:r>
              <a:rPr lang="th-TH" sz="3200" dirty="0"/>
              <a:t> ไอ วี ส่วนใหญ่ยังไม่เปิดเผยผลเลือดของตนเองกับสามีหรือคนในครอบครัว  ร้อยละการเปิดเผยผลเลือดในหญิงตั้งครรภ์ที่มาฝากครรภ์ที่ผล </a:t>
            </a:r>
            <a:r>
              <a:rPr lang="en-US" sz="3200" dirty="0" err="1"/>
              <a:t>antihiv</a:t>
            </a:r>
            <a:r>
              <a:rPr lang="en-US" sz="3200" dirty="0"/>
              <a:t> positive </a:t>
            </a:r>
            <a:r>
              <a:rPr lang="th-TH" sz="3200" dirty="0"/>
              <a:t>คิดเป็น 33.33 และเมื่อไม่มีการเปิดเผยผลเลือดทำให้มีโอกาสเพิ่มการติดเชื้อรายใหม่</a:t>
            </a:r>
            <a:r>
              <a:rPr lang="th-TH" sz="3200" dirty="0" smtClean="0"/>
              <a:t>และ</a:t>
            </a:r>
          </a:p>
          <a:p>
            <a:pPr>
              <a:buNone/>
            </a:pPr>
            <a:r>
              <a:rPr lang="th-TH" sz="3200" dirty="0" smtClean="0"/>
              <a:t>	</a:t>
            </a:r>
            <a:r>
              <a:rPr lang="th-TH" sz="3200" dirty="0" smtClean="0"/>
              <a:t>มี</a:t>
            </a:r>
            <a:r>
              <a:rPr lang="th-TH" sz="3200" dirty="0"/>
              <a:t>ผลต่อการถ่ายทอดเชื้อจากแม่สูลูก</a:t>
            </a:r>
            <a:r>
              <a:rPr lang="th-TH" sz="3200" dirty="0" smtClean="0"/>
              <a:t>ทาง</a:t>
            </a:r>
          </a:p>
          <a:p>
            <a:pPr>
              <a:buNone/>
            </a:pPr>
            <a:r>
              <a:rPr lang="th-TH" sz="3200" dirty="0" smtClean="0"/>
              <a:t>	</a:t>
            </a:r>
            <a:r>
              <a:rPr lang="th-TH" sz="3200" dirty="0" smtClean="0"/>
              <a:t>ทีมงาน</a:t>
            </a:r>
            <a:r>
              <a:rPr lang="th-TH" sz="3200" dirty="0"/>
              <a:t>อนามัยแม่และ</a:t>
            </a:r>
            <a:r>
              <a:rPr lang="th-TH" sz="3200" dirty="0" smtClean="0"/>
              <a:t>เด็ก</a:t>
            </a:r>
          </a:p>
          <a:p>
            <a:pPr>
              <a:buNone/>
            </a:pPr>
            <a:r>
              <a:rPr lang="th-TH" sz="3200" dirty="0" smtClean="0"/>
              <a:t>	</a:t>
            </a:r>
            <a:r>
              <a:rPr lang="th-TH" sz="3200" dirty="0" smtClean="0"/>
              <a:t>และ</a:t>
            </a:r>
            <a:r>
              <a:rPr lang="th-TH" sz="3200" dirty="0"/>
              <a:t>ทีมให้คำปรึกษาโรงพยาบาลเมือง</a:t>
            </a:r>
            <a:r>
              <a:rPr lang="th-TH" sz="3200" dirty="0" smtClean="0"/>
              <a:t>ปาน</a:t>
            </a:r>
          </a:p>
          <a:p>
            <a:pPr>
              <a:buNone/>
            </a:pPr>
            <a:r>
              <a:rPr lang="th-TH" sz="3200" dirty="0" smtClean="0"/>
              <a:t>	</a:t>
            </a:r>
            <a:r>
              <a:rPr lang="th-TH" sz="3200" dirty="0" smtClean="0"/>
              <a:t>ตระหนัก</a:t>
            </a:r>
            <a:r>
              <a:rPr lang="th-TH" sz="3200" dirty="0"/>
              <a:t>ถึงความสำคัญในปัญหา</a:t>
            </a:r>
            <a:r>
              <a:rPr lang="th-TH" sz="3200" dirty="0" smtClean="0"/>
              <a:t>ดังกล่าว</a:t>
            </a:r>
            <a:endParaRPr lang="th-TH" sz="3200" dirty="0"/>
          </a:p>
        </p:txBody>
      </p:sp>
      <p:pic>
        <p:nvPicPr>
          <p:cNvPr id="1026" name="Picture 2" descr="C:\Users\EPI\Desktop\แอร์\pregnant-woman1-29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3240360" cy="2888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07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78098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tx1"/>
                </a:solidFill>
              </a:rPr>
              <a:t>3.	สรุปผลงานโดยย่อ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3672408"/>
          </a:xfrm>
        </p:spPr>
        <p:txBody>
          <a:bodyPr>
            <a:normAutofit lnSpcReduction="10000"/>
          </a:bodyPr>
          <a:lstStyle/>
          <a:p>
            <a:r>
              <a:rPr lang="th-TH" sz="3200" dirty="0" smtClean="0"/>
              <a:t>ได้</a:t>
            </a:r>
            <a:r>
              <a:rPr lang="th-TH" sz="3200" dirty="0"/>
              <a:t>มีการร่วมประชุมดำเนินการวางแผนพัฒนาระบบงานฝากครรภ์และคำปรึกษาแบบคู่ในคลินิกฝากครรภ์เพื่อให้คู่สมรส ได้รับการปรึกษาและตัดสินใจรับการตรวจเลือด </a:t>
            </a:r>
            <a:r>
              <a:rPr lang="th-TH" sz="3200" dirty="0" err="1"/>
              <a:t>เอช</a:t>
            </a:r>
            <a:r>
              <a:rPr lang="th-TH" sz="3200" dirty="0"/>
              <a:t> ไอ วี ไปพร้อมกัน ทั้งคู่เกิดความรู้ความเข้าใจ ประเมินพฤติกรรมเสี่ยงตนเองได้ หากติดเชื้อหรือมีผลเลือดที่ต่างกัน จะได้ร่วมกันตัดสินใจ วางแผนอนาคตร่วมกันได้ และได้รับบริการ การดูแลรักษาได้อย่างเหมาะสมและต่อเนื่อง เพื่อลดปัญหาการถ่ายทอดเชื้อจากแม่สู่ลูกและการเพิ่มการเปิดเผยผลเลือดในคู่สามีภรรยาที่มาฝากครรภ์</a:t>
            </a:r>
          </a:p>
        </p:txBody>
      </p:sp>
      <p:pic>
        <p:nvPicPr>
          <p:cNvPr id="4" name="Picture 4" descr="C:\Users\Asus K45A\Desktop\TBHA\pic\รูป TBHA\S__16818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82453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 K45A\Desktop\TBHA\pic\รูป TBHA\S__16818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43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4.	</a:t>
            </a:r>
            <a:r>
              <a:rPr lang="th-TH" dirty="0">
                <a:solidFill>
                  <a:schemeClr val="tx1"/>
                </a:solidFill>
              </a:rPr>
              <a:t>ชื่อและที่อยู่องค์กร  : โรงพยาบาลเมืองปาน 374 หมู่4 ตำบลเมืองปาน อำเภอเมืองปาน จังหวัดลำปาง</a:t>
            </a:r>
          </a:p>
        </p:txBody>
      </p:sp>
      <p:pic>
        <p:nvPicPr>
          <p:cNvPr id="4" name="Picture 5" descr="DSC029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27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h-TH" dirty="0">
                <a:solidFill>
                  <a:schemeClr val="tx1"/>
                </a:solidFill>
              </a:rPr>
              <a:t>5.	สมาชิกทีม :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5.1  </a:t>
            </a:r>
            <a:r>
              <a:rPr lang="th-TH" dirty="0"/>
              <a:t>นางขวัญทอง  	มาเมือง  	</a:t>
            </a:r>
            <a:r>
              <a:rPr lang="th-TH" dirty="0" smtClean="0"/>
              <a:t>พยาบาล</a:t>
            </a:r>
            <a:r>
              <a:rPr lang="th-TH" dirty="0"/>
              <a:t>วิชาชีพ	</a:t>
            </a:r>
            <a:r>
              <a:rPr lang="th-TH" dirty="0" smtClean="0"/>
              <a:t>	กลุ่ม</a:t>
            </a:r>
            <a:r>
              <a:rPr lang="th-TH" dirty="0"/>
              <a:t>งานเวชศาสตร์ครอบครัว</a:t>
            </a:r>
          </a:p>
          <a:p>
            <a:pPr marL="0" indent="0">
              <a:buNone/>
            </a:pPr>
            <a:r>
              <a:rPr lang="th-TH" dirty="0"/>
              <a:t>5.2  นางกรรณิกา 	 </a:t>
            </a:r>
            <a:r>
              <a:rPr lang="th-TH" dirty="0" err="1"/>
              <a:t>วงค์อ๊อด</a:t>
            </a:r>
            <a:r>
              <a:rPr lang="th-TH" dirty="0"/>
              <a:t>	</a:t>
            </a:r>
            <a:r>
              <a:rPr lang="th-TH" dirty="0" smtClean="0"/>
              <a:t>พยาบาล</a:t>
            </a:r>
            <a:r>
              <a:rPr lang="th-TH" dirty="0"/>
              <a:t>วิชาชีพ	</a:t>
            </a:r>
            <a:r>
              <a:rPr lang="th-TH" dirty="0" smtClean="0"/>
              <a:t>	กลุ่ม</a:t>
            </a:r>
            <a:r>
              <a:rPr lang="th-TH" dirty="0"/>
              <a:t>งานเวชศาสตร์ครอบครัว</a:t>
            </a:r>
          </a:p>
          <a:p>
            <a:pPr marL="0" indent="0">
              <a:buNone/>
            </a:pPr>
            <a:r>
              <a:rPr lang="th-TH" dirty="0"/>
              <a:t>5.3  นาง</a:t>
            </a:r>
            <a:r>
              <a:rPr lang="th-TH" dirty="0" err="1"/>
              <a:t>ธนาภรณ์</a:t>
            </a:r>
            <a:r>
              <a:rPr lang="th-TH" dirty="0"/>
              <a:t> 	 ใจมา	</a:t>
            </a:r>
            <a:r>
              <a:rPr lang="th-TH" dirty="0" smtClean="0"/>
              <a:t>พยาบาล</a:t>
            </a:r>
            <a:r>
              <a:rPr lang="th-TH" dirty="0"/>
              <a:t>วิชาชีพ	</a:t>
            </a:r>
            <a:r>
              <a:rPr lang="th-TH" dirty="0" smtClean="0"/>
              <a:t>	กลุ่ม</a:t>
            </a:r>
            <a:r>
              <a:rPr lang="th-TH" dirty="0"/>
              <a:t>งานการพยาบาล</a:t>
            </a:r>
          </a:p>
          <a:p>
            <a:pPr marL="0" indent="0">
              <a:buNone/>
            </a:pPr>
            <a:r>
              <a:rPr lang="th-TH" dirty="0"/>
              <a:t>5.4  นาง</a:t>
            </a:r>
            <a:r>
              <a:rPr lang="th-TH" dirty="0" err="1"/>
              <a:t>เยาวเรศ</a:t>
            </a:r>
            <a:r>
              <a:rPr lang="th-TH" dirty="0"/>
              <a:t>	</a:t>
            </a:r>
            <a:r>
              <a:rPr lang="th-TH" dirty="0" smtClean="0"/>
              <a:t>เครือ</a:t>
            </a:r>
            <a:r>
              <a:rPr lang="th-TH" dirty="0"/>
              <a:t>เพลา	 </a:t>
            </a:r>
            <a:r>
              <a:rPr lang="th-TH" dirty="0" smtClean="0"/>
              <a:t>เจ้า</a:t>
            </a:r>
            <a:r>
              <a:rPr lang="th-TH" dirty="0"/>
              <a:t>พนักงาน</a:t>
            </a:r>
            <a:r>
              <a:rPr lang="th-TH" dirty="0" smtClean="0"/>
              <a:t>สาธารณสุขชุมชน 	กลุ่ม</a:t>
            </a:r>
            <a:r>
              <a:rPr lang="th-TH" dirty="0"/>
              <a:t>งานเวชศาสตร์ครอบครัว</a:t>
            </a:r>
          </a:p>
          <a:p>
            <a:pPr marL="0" indent="0">
              <a:buNone/>
            </a:pPr>
            <a:r>
              <a:rPr lang="th-TH" dirty="0"/>
              <a:t>5.5  นางแสงเดือน	จา</a:t>
            </a:r>
            <a:r>
              <a:rPr lang="th-TH" dirty="0" err="1"/>
              <a:t>ตุนันต์</a:t>
            </a:r>
            <a:r>
              <a:rPr lang="th-TH" dirty="0"/>
              <a:t>	 </a:t>
            </a:r>
            <a:r>
              <a:rPr lang="th-TH" dirty="0" smtClean="0"/>
              <a:t>พยาบาล</a:t>
            </a:r>
            <a:r>
              <a:rPr lang="th-TH" dirty="0"/>
              <a:t>วิชาชีพ	</a:t>
            </a:r>
            <a:r>
              <a:rPr lang="th-TH" dirty="0" smtClean="0"/>
              <a:t>	กลุ่ม</a:t>
            </a:r>
            <a:r>
              <a:rPr lang="th-TH" dirty="0"/>
              <a:t>งานเวชศาสตร์ครอบครัว</a:t>
            </a:r>
          </a:p>
          <a:p>
            <a:pPr marL="0" indent="0">
              <a:buNone/>
            </a:pPr>
            <a:r>
              <a:rPr lang="th-TH" dirty="0"/>
              <a:t>5.6  นางชา</a:t>
            </a:r>
            <a:r>
              <a:rPr lang="th-TH" dirty="0" err="1"/>
              <a:t>ริณี</a:t>
            </a:r>
            <a:r>
              <a:rPr lang="th-TH" dirty="0"/>
              <a:t> 	 </a:t>
            </a:r>
            <a:r>
              <a:rPr lang="th-TH" dirty="0" smtClean="0"/>
              <a:t>ตุง</a:t>
            </a:r>
            <a:r>
              <a:rPr lang="th-TH" dirty="0"/>
              <a:t>ใย	</a:t>
            </a:r>
            <a:r>
              <a:rPr lang="th-TH" dirty="0" smtClean="0"/>
              <a:t>พยาบาล</a:t>
            </a:r>
            <a:r>
              <a:rPr lang="th-TH" dirty="0"/>
              <a:t>วิชาชีพ	</a:t>
            </a:r>
            <a:r>
              <a:rPr lang="th-TH" dirty="0" smtClean="0"/>
              <a:t>	กลุ่ม</a:t>
            </a:r>
            <a:r>
              <a:rPr lang="th-TH" dirty="0"/>
              <a:t>งานการพยาบาล</a:t>
            </a:r>
          </a:p>
          <a:p>
            <a:pPr marL="0" indent="0">
              <a:buNone/>
            </a:pPr>
            <a:r>
              <a:rPr lang="th-TH" dirty="0"/>
              <a:t>5.7  นายทองสุข	</a:t>
            </a:r>
            <a:r>
              <a:rPr lang="th-TH" dirty="0" smtClean="0"/>
              <a:t>แก้ว</a:t>
            </a:r>
            <a:r>
              <a:rPr lang="th-TH" dirty="0"/>
              <a:t>บุญ</a:t>
            </a:r>
            <a:r>
              <a:rPr lang="th-TH" dirty="0" smtClean="0"/>
              <a:t>เรือง </a:t>
            </a:r>
            <a:r>
              <a:rPr lang="th-TH" dirty="0"/>
              <a:t>เจ้าพนักงาน</a:t>
            </a:r>
            <a:r>
              <a:rPr lang="th-TH" dirty="0" smtClean="0"/>
              <a:t>สาธารณสุขชุมชน      กลุ่ม</a:t>
            </a:r>
            <a:r>
              <a:rPr lang="th-TH" dirty="0"/>
              <a:t>งานเวชศาสตร์ครอบครัว</a:t>
            </a:r>
          </a:p>
          <a:p>
            <a:pPr marL="0" indent="0">
              <a:buNone/>
            </a:pPr>
            <a:r>
              <a:rPr lang="th-TH" dirty="0"/>
              <a:t>5.8  </a:t>
            </a:r>
            <a:r>
              <a:rPr lang="th-TH" dirty="0" err="1"/>
              <a:t>นส</a:t>
            </a:r>
            <a:r>
              <a:rPr lang="th-TH" dirty="0"/>
              <a:t>.ศศิธร	</a:t>
            </a:r>
            <a:r>
              <a:rPr lang="th-TH" dirty="0" smtClean="0"/>
              <a:t>ฟัง</a:t>
            </a:r>
            <a:r>
              <a:rPr lang="th-TH" dirty="0"/>
              <a:t>อารมณ์	</a:t>
            </a:r>
            <a:r>
              <a:rPr lang="th-TH" dirty="0" smtClean="0"/>
              <a:t>  นัก</a:t>
            </a:r>
            <a:r>
              <a:rPr lang="th-TH" dirty="0"/>
              <a:t>เทคนิคการแพทย์	</a:t>
            </a:r>
            <a:r>
              <a:rPr lang="th-TH" dirty="0" smtClean="0"/>
              <a:t>	กลุ่ม</a:t>
            </a:r>
            <a:r>
              <a:rPr lang="th-TH" dirty="0"/>
              <a:t>งานเทคนิคบริการ</a:t>
            </a:r>
          </a:p>
          <a:p>
            <a:pPr marL="0" indent="0">
              <a:buNone/>
            </a:pPr>
            <a:r>
              <a:rPr lang="th-TH" dirty="0"/>
              <a:t>5.9  </a:t>
            </a:r>
            <a:r>
              <a:rPr lang="th-TH" dirty="0" err="1"/>
              <a:t>นส</a:t>
            </a:r>
            <a:r>
              <a:rPr lang="th-TH" dirty="0"/>
              <a:t>.</a:t>
            </a:r>
            <a:r>
              <a:rPr lang="th-TH" dirty="0" err="1"/>
              <a:t>ภัท</a:t>
            </a:r>
            <a:r>
              <a:rPr lang="th-TH" dirty="0"/>
              <a:t>รามาส   	คำปาละ	</a:t>
            </a:r>
            <a:r>
              <a:rPr lang="th-TH" dirty="0" smtClean="0"/>
              <a:t>   พยาบาล</a:t>
            </a:r>
            <a:r>
              <a:rPr lang="th-TH" dirty="0"/>
              <a:t>วิชาชีพ	</a:t>
            </a:r>
            <a:r>
              <a:rPr lang="th-TH" dirty="0" smtClean="0"/>
              <a:t>สำนักงาน</a:t>
            </a:r>
            <a:r>
              <a:rPr lang="th-TH" dirty="0"/>
              <a:t>สาธารณสุขอำเภอเมืองปาน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17996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6. เป้าหมาย </a:t>
            </a:r>
            <a:r>
              <a:rPr lang="th-TH" dirty="0"/>
              <a:t>: </a:t>
            </a:r>
            <a:r>
              <a:rPr lang="th-TH" dirty="0">
                <a:solidFill>
                  <a:srgbClr val="FF0000"/>
                </a:solidFill>
              </a:rPr>
              <a:t>เพื่อให้หญิงตั้งครรภ์และสามีเข้ารับการปรึกษาและตรวจเลือดคู่กันในการฝากครรภ์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828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3200" b="1" dirty="0">
                <a:solidFill>
                  <a:srgbClr val="7030A0"/>
                </a:solidFill>
                <a:latin typeface="Calibri"/>
                <a:ea typeface="Calibri"/>
                <a:cs typeface="TH SarabunPSK"/>
              </a:rPr>
              <a:t>ตัวชี้วัดโครงการ</a:t>
            </a:r>
            <a:endParaRPr lang="en-US" sz="3200" b="1" dirty="0">
              <a:solidFill>
                <a:srgbClr val="7030A0"/>
              </a:solidFill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หญิง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ตั้งครรภ์และสามีเข้ารับการปรึกษาและตรวจเลือดคู่กันในการฝากครรภ์มากกว่าร้อยละ </a:t>
            </a:r>
            <a:r>
              <a:rPr lang="en-US" sz="2800" dirty="0">
                <a:latin typeface="TH SarabunPSK"/>
                <a:ea typeface="Calibri"/>
                <a:cs typeface="Cordia New"/>
              </a:rPr>
              <a:t>8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0 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อัตรา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การติดเชื้อ</a:t>
            </a:r>
            <a:r>
              <a:rPr lang="th-TH" sz="2800" dirty="0" err="1">
                <a:latin typeface="TH SarabunPSK"/>
                <a:ea typeface="Calibri"/>
                <a:cs typeface="Cordia New"/>
              </a:rPr>
              <a:t>เอช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ไอวีในหญิงตั้งครรภ์น้อยกว่าร้อยละ0.5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ร้อย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ละการเปิดเผยผลเลือดแก่คู่สมรสในหญิงตั้งครรภ์ที่ผล </a:t>
            </a:r>
            <a:r>
              <a:rPr lang="en-US" sz="2800" dirty="0" err="1">
                <a:latin typeface="TH SarabunPSK"/>
                <a:ea typeface="Calibri"/>
                <a:cs typeface="Cordia New"/>
              </a:rPr>
              <a:t>antihiv</a:t>
            </a:r>
            <a:r>
              <a:rPr lang="en-US" sz="2800" dirty="0">
                <a:latin typeface="TH SarabunPSK"/>
                <a:ea typeface="Calibri"/>
                <a:cs typeface="Cordia New"/>
              </a:rPr>
              <a:t> positive 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มากกว่าร้อยละ85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h-TH" sz="2800" dirty="0" smtClean="0">
                <a:latin typeface="TH SarabunPSK"/>
                <a:ea typeface="Calibri"/>
                <a:cs typeface="Cordia New"/>
              </a:rPr>
              <a:t>อัตรา</a:t>
            </a:r>
            <a:r>
              <a:rPr lang="th-TH" sz="2800" dirty="0">
                <a:latin typeface="TH SarabunPSK"/>
                <a:ea typeface="Calibri"/>
                <a:cs typeface="Cordia New"/>
              </a:rPr>
              <a:t>การถ่ายเชื้อจากแม่สู่ลูกไม่เกินร้อย</a:t>
            </a:r>
            <a:r>
              <a:rPr lang="th-TH" sz="2800" dirty="0" smtClean="0">
                <a:latin typeface="TH SarabunPSK"/>
                <a:ea typeface="Calibri"/>
                <a:cs typeface="Cordia New"/>
              </a:rPr>
              <a:t>ละ</a:t>
            </a:r>
            <a:r>
              <a:rPr lang="en-US" sz="2800" dirty="0" smtClean="0">
                <a:latin typeface="TH SarabunPSK"/>
                <a:ea typeface="Calibri"/>
                <a:cs typeface="Cordia New"/>
              </a:rPr>
              <a:t>3</a:t>
            </a:r>
            <a:endParaRPr lang="en-US" sz="28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1168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7.	</a:t>
            </a:r>
            <a:r>
              <a:rPr lang="th-TH" b="1" dirty="0" smtClean="0">
                <a:solidFill>
                  <a:schemeClr val="tx1"/>
                </a:solidFill>
              </a:rPr>
              <a:t>ปัญหา</a:t>
            </a:r>
            <a:r>
              <a:rPr lang="th-TH" b="1" dirty="0">
                <a:solidFill>
                  <a:schemeClr val="tx1"/>
                </a:solidFill>
              </a:rPr>
              <a:t>และสาเหตุโดย</a:t>
            </a:r>
            <a:r>
              <a:rPr lang="th-TH" b="1" dirty="0" smtClean="0">
                <a:solidFill>
                  <a:schemeClr val="tx1"/>
                </a:solidFill>
              </a:rPr>
              <a:t>ย่อ 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992888" cy="5133184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400"/>
              <a:buNone/>
            </a:pPr>
            <a:r>
              <a:rPr lang="th-TH" dirty="0" smtClean="0">
                <a:latin typeface="Calibri"/>
                <a:ea typeface="Calibri"/>
                <a:cs typeface="TH SarabunPSK"/>
              </a:rPr>
              <a:t>	</a:t>
            </a:r>
            <a:r>
              <a:rPr lang="th-TH" sz="3200" dirty="0" smtClean="0">
                <a:latin typeface="Calibri"/>
                <a:ea typeface="Calibri"/>
                <a:cs typeface="TH SarabunPSK"/>
              </a:rPr>
              <a:t>จาก</a:t>
            </a:r>
            <a:r>
              <a:rPr lang="th-TH" sz="3200" dirty="0">
                <a:latin typeface="Calibri"/>
                <a:ea typeface="Calibri"/>
                <a:cs typeface="TH SarabunPSK"/>
              </a:rPr>
              <a:t>ข้อมูลการติดเชื้อ</a:t>
            </a:r>
            <a:r>
              <a:rPr lang="th-TH" sz="3200" dirty="0" err="1">
                <a:latin typeface="Calibri"/>
                <a:ea typeface="Calibri"/>
                <a:cs typeface="TH SarabunPSK"/>
              </a:rPr>
              <a:t>เอช</a:t>
            </a:r>
            <a:r>
              <a:rPr lang="th-TH" sz="3200" dirty="0">
                <a:latin typeface="Calibri"/>
                <a:ea typeface="Calibri"/>
                <a:cs typeface="TH SarabunPSK"/>
              </a:rPr>
              <a:t>ไอวีและพฤติกรรมทางเพศที่เสี่ยงต่อการติดเชื้อ</a:t>
            </a:r>
            <a:r>
              <a:rPr lang="th-TH" sz="3200" dirty="0" err="1">
                <a:latin typeface="Calibri"/>
                <a:ea typeface="Calibri"/>
                <a:cs typeface="TH SarabunPSK"/>
              </a:rPr>
              <a:t>เอช</a:t>
            </a:r>
            <a:r>
              <a:rPr lang="th-TH" sz="3200" dirty="0">
                <a:latin typeface="Calibri"/>
                <a:ea typeface="Calibri"/>
                <a:cs typeface="TH SarabunPSK"/>
              </a:rPr>
              <a:t>ไอวีที่ผ่านมาและจากข้อมูลการติดเชื้อ</a:t>
            </a:r>
            <a:r>
              <a:rPr lang="en-US" sz="3200" dirty="0">
                <a:latin typeface="TH SarabunPSK"/>
                <a:ea typeface="Calibri"/>
                <a:cs typeface="Cordia New"/>
              </a:rPr>
              <a:t>HIV</a:t>
            </a:r>
            <a:r>
              <a:rPr lang="th-TH" sz="3200" dirty="0">
                <a:latin typeface="TH SarabunPSK"/>
                <a:ea typeface="Calibri"/>
                <a:cs typeface="Cordia New"/>
              </a:rPr>
              <a:t>ในหญิงตั้งครรภ์ในปัจจุบันพบว่าอัตราการติดเชื้อในหญิงตั้งครรภ์มีแนวโน้มเพิ่มขึ้นเรื่อยๆและซึ่งการติดเชื้อเอดส์ในกลุ่มหญิงตั้งครรภ์จะส่งผลกระทบต่อทารกในครรภ์ซึ่งมีโอกาสติดเชื้อได้ และพบว่า ส่วนใหญ่ในการมาฝากครรภ์ ภรรยามักจะมาฝากครรภ์เพียงลำพังคิดเป็นร้อยละ 75.14 และมีการปกปิดการเปิดเผยผลเลือด คิดเป็นร้อยละ </a:t>
            </a:r>
            <a:r>
              <a:rPr lang="th-TH" sz="3200" dirty="0" smtClean="0">
                <a:latin typeface="TH SarabunPSK"/>
                <a:ea typeface="Calibri"/>
                <a:cs typeface="Cordia New"/>
              </a:rPr>
              <a:t>33.33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xmlns="" val="143512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7.	</a:t>
            </a:r>
            <a:r>
              <a:rPr lang="th-TH" b="1" dirty="0" smtClean="0">
                <a:solidFill>
                  <a:schemeClr val="tx1"/>
                </a:solidFill>
              </a:rPr>
              <a:t>ปัญหา</a:t>
            </a:r>
            <a:r>
              <a:rPr lang="th-TH" b="1" dirty="0">
                <a:solidFill>
                  <a:schemeClr val="tx1"/>
                </a:solidFill>
              </a:rPr>
              <a:t>และสาเหตุโดย</a:t>
            </a:r>
            <a:r>
              <a:rPr lang="th-TH" b="1" dirty="0" smtClean="0">
                <a:solidFill>
                  <a:schemeClr val="tx1"/>
                </a:solidFill>
              </a:rPr>
              <a:t>ย่อ 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316835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400"/>
              <a:buNone/>
            </a:pPr>
            <a:r>
              <a:rPr lang="th-TH" dirty="0" smtClean="0">
                <a:latin typeface="Calibri"/>
                <a:ea typeface="Calibri"/>
                <a:cs typeface="TH SarabunPSK"/>
              </a:rPr>
              <a:t>	</a:t>
            </a:r>
            <a:r>
              <a:rPr lang="th-TH" sz="3200" dirty="0" smtClean="0">
                <a:latin typeface="TH SarabunPSK"/>
                <a:ea typeface="Calibri"/>
                <a:cs typeface="Cordia New"/>
              </a:rPr>
              <a:t>และ</a:t>
            </a:r>
            <a:r>
              <a:rPr lang="th-TH" sz="3200" dirty="0">
                <a:latin typeface="TH SarabunPSK"/>
                <a:ea typeface="Calibri"/>
                <a:cs typeface="Cordia New"/>
              </a:rPr>
              <a:t>ยังพบว่า หญิงตั้งครรภ์ที่ติดเชื้อ</a:t>
            </a:r>
            <a:r>
              <a:rPr lang="th-TH" sz="3200" dirty="0" err="1">
                <a:latin typeface="TH SarabunPSK"/>
                <a:ea typeface="Calibri"/>
                <a:cs typeface="Cordia New"/>
              </a:rPr>
              <a:t>เอช</a:t>
            </a:r>
            <a:r>
              <a:rPr lang="th-TH" sz="3200" dirty="0">
                <a:latin typeface="TH SarabunPSK"/>
                <a:ea typeface="Calibri"/>
                <a:cs typeface="Cordia New"/>
              </a:rPr>
              <a:t>ไอวี กลับมาตั้งครรภ์ซ้ำในร้อยละ50 เพื่อเป็นการป้องกันการติดเชื้อรายใหม่และการป้องกันการเกิดการติดเชื้อ</a:t>
            </a:r>
            <a:r>
              <a:rPr lang="th-TH" sz="3200" dirty="0" err="1">
                <a:latin typeface="TH SarabunPSK"/>
                <a:ea typeface="Calibri"/>
                <a:cs typeface="Cordia New"/>
              </a:rPr>
              <a:t>เอช</a:t>
            </a:r>
            <a:r>
              <a:rPr lang="th-TH" sz="3200" dirty="0">
                <a:latin typeface="TH SarabunPSK"/>
                <a:ea typeface="Calibri"/>
                <a:cs typeface="Cordia New"/>
              </a:rPr>
              <a:t>ไอวีจากแม่สู่ลูก ทางโรงพยาบาลเมืองปาน จึงเล็งเห็นความจำเป็นและความสำคัญที่จะต้องดำเนินการพัฒนาระบบบริการ</a:t>
            </a:r>
            <a:r>
              <a:rPr lang="th-TH" sz="3200" dirty="0" smtClean="0">
                <a:latin typeface="TH SarabunPSK"/>
                <a:ea typeface="Calibri"/>
                <a:cs typeface="Cordia New"/>
              </a:rPr>
              <a:t>เพื่อ</a:t>
            </a:r>
            <a:r>
              <a:rPr lang="th-TH" sz="3200" dirty="0">
                <a:latin typeface="TH SarabunPSK"/>
                <a:ea typeface="Calibri"/>
                <a:cs typeface="Cordia New"/>
              </a:rPr>
              <a:t>แก้ไขปัญหาดังกล่าว</a:t>
            </a:r>
            <a:endParaRPr lang="en-US" sz="32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pic>
        <p:nvPicPr>
          <p:cNvPr id="2051" name="Picture 3" descr="SAM_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AM_19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185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1174</Words>
  <Application>Microsoft Office PowerPoint</Application>
  <PresentationFormat>นำเสนอทางหน้าจอ (4:3)</PresentationFormat>
  <Paragraphs>115</Paragraphs>
  <Slides>19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เฉลียง</vt:lpstr>
      <vt:lpstr>ภาพนิ่ง 1</vt:lpstr>
      <vt:lpstr>ภาพนิ่ง 2</vt:lpstr>
      <vt:lpstr>3. สรุปผลงานโดยย่อ </vt:lpstr>
      <vt:lpstr>3. สรุปผลงานโดยย่อ </vt:lpstr>
      <vt:lpstr>4. ชื่อและที่อยู่องค์กร  : โรงพยาบาลเมืองปาน 374 หมู่4 ตำบลเมืองปาน อำเภอเมืองปาน จังหวัดลำปาง</vt:lpstr>
      <vt:lpstr>5. สมาชิกทีม :</vt:lpstr>
      <vt:lpstr>6. เป้าหมาย : เพื่อให้หญิงตั้งครรภ์และสามีเข้ารับการปรึกษาและตรวจเลือดคู่กันในการฝากครรภ์</vt:lpstr>
      <vt:lpstr>7. ปัญหาและสาเหตุโดยย่อ </vt:lpstr>
      <vt:lpstr>7. ปัญหาและสาเหตุโดยย่อ </vt:lpstr>
      <vt:lpstr>8. กิจกรรมการพัฒนา : </vt:lpstr>
      <vt:lpstr>8. กิจกรรมการพัฒนา : </vt:lpstr>
      <vt:lpstr>9. การวัดผลและผลของการเปลี่ยนแปลง</vt:lpstr>
      <vt:lpstr>    กราฟแสดง ร้อยละหญิงตั้งครรภ์และสามีเข้ารับการปรึกษาและ ตรวจเลือดคู่กันในการฝากครรภ์  </vt:lpstr>
      <vt:lpstr>อัตราการติดเชื้อเอชไอวีในหญิงตั้งครรภ์</vt:lpstr>
      <vt:lpstr>10. บทเรียนที่ได้รับ : </vt:lpstr>
      <vt:lpstr>10. บทเรียนที่ได้รับ : </vt:lpstr>
      <vt:lpstr>10. บทเรียนที่ได้รับ : </vt:lpstr>
      <vt:lpstr>10. บทเรียนที่ได้รับ : </vt:lpstr>
      <vt:lpstr>10. บทเรียนที่ได้รับ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Acer01</dc:creator>
  <cp:lastModifiedBy>EPI01</cp:lastModifiedBy>
  <cp:revision>25</cp:revision>
  <dcterms:created xsi:type="dcterms:W3CDTF">2016-07-07T13:42:37Z</dcterms:created>
  <dcterms:modified xsi:type="dcterms:W3CDTF">2016-07-08T08:16:21Z</dcterms:modified>
</cp:coreProperties>
</file>